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333" r:id="rId4"/>
    <p:sldId id="258" r:id="rId5"/>
    <p:sldId id="260" r:id="rId6"/>
    <p:sldId id="309" r:id="rId7"/>
    <p:sldId id="283" r:id="rId8"/>
    <p:sldId id="310" r:id="rId9"/>
    <p:sldId id="312" r:id="rId10"/>
    <p:sldId id="308" r:id="rId11"/>
    <p:sldId id="306" r:id="rId12"/>
    <p:sldId id="311" r:id="rId13"/>
    <p:sldId id="284" r:id="rId14"/>
    <p:sldId id="330" r:id="rId15"/>
    <p:sldId id="278" r:id="rId16"/>
    <p:sldId id="285" r:id="rId17"/>
    <p:sldId id="307" r:id="rId18"/>
    <p:sldId id="296" r:id="rId19"/>
    <p:sldId id="262" r:id="rId20"/>
    <p:sldId id="263" r:id="rId21"/>
    <p:sldId id="286" r:id="rId22"/>
    <p:sldId id="265" r:id="rId23"/>
    <p:sldId id="266" r:id="rId24"/>
    <p:sldId id="331" r:id="rId25"/>
    <p:sldId id="267" r:id="rId26"/>
    <p:sldId id="268" r:id="rId27"/>
    <p:sldId id="298" r:id="rId28"/>
    <p:sldId id="293" r:id="rId29"/>
    <p:sldId id="332" r:id="rId30"/>
    <p:sldId id="299" r:id="rId31"/>
    <p:sldId id="301" r:id="rId32"/>
    <p:sldId id="304" r:id="rId33"/>
    <p:sldId id="303" r:id="rId34"/>
    <p:sldId id="314" r:id="rId35"/>
    <p:sldId id="317" r:id="rId36"/>
    <p:sldId id="325" r:id="rId37"/>
    <p:sldId id="324" r:id="rId38"/>
    <p:sldId id="318" r:id="rId39"/>
    <p:sldId id="321" r:id="rId40"/>
    <p:sldId id="322" r:id="rId41"/>
    <p:sldId id="326" r:id="rId42"/>
    <p:sldId id="320" r:id="rId43"/>
    <p:sldId id="327" r:id="rId44"/>
    <p:sldId id="329" r:id="rId45"/>
    <p:sldId id="32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29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01743-5804-479F-A6FC-FC166137EBE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000E9-33E3-4714-AB6C-CF5AED7A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79C49-33C9-4DAE-B123-F911C800FFC5}" type="slidenum">
              <a:rPr lang="ru-RU">
                <a:latin typeface="Arial" charset="0"/>
              </a:rPr>
              <a:pPr/>
              <a:t>6</a:t>
            </a:fld>
            <a:endParaRPr lang="ru-RU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3DC1C-8E6C-4F0E-9F45-3D9DCA6DA4B3}" type="slidenum">
              <a:rPr lang="ru-RU">
                <a:latin typeface="Arial" charset="0"/>
              </a:rPr>
              <a:pPr/>
              <a:t>9</a:t>
            </a:fld>
            <a:endParaRPr lang="ru-RU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E4BD9-8128-4CCC-8925-23649712F6BA}" type="slidenum">
              <a:rPr lang="ru-RU">
                <a:latin typeface="Arial" charset="0"/>
              </a:rPr>
              <a:pPr/>
              <a:t>10</a:t>
            </a:fld>
            <a:endParaRPr lang="ru-RU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F316B-D56A-4FC6-BB84-38B7E4FA0976}" type="slidenum">
              <a:rPr lang="ru-RU">
                <a:latin typeface="Arial" charset="0"/>
              </a:rPr>
              <a:pPr/>
              <a:t>11</a:t>
            </a:fld>
            <a:endParaRPr lang="ru-RU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9A260-6040-4732-BB77-2404D74014FE}" type="slidenum">
              <a:rPr lang="ru-RU">
                <a:latin typeface="Arial" charset="0"/>
              </a:rPr>
              <a:pPr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TATIANA%20(G)\&#1084;&#1091;&#1079;&#1099;&#1082;&#1072;%20&#1074;&#1086;&#1079;&#1088;&#1086;&#1078;&#1076;&#1077;&#1085;&#1080;&#1103;\&#1076;&#1072;%20&#1084;&#1080;&#1083;&#1072;&#1085;&#1086;.wav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Pictures\нота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40544">
            <a:off x="805235" y="762960"/>
            <a:ext cx="7315200" cy="548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73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000108"/>
            <a:ext cx="50720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СТИЛИ  МУЗЫКИ. 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ОТ АНТИЧНОСТИ К ВОЗРОЖДЕНИЮ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582236_pic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3744912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500042"/>
            <a:ext cx="5715040" cy="207170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sz="4400" dirty="0" smtClean="0"/>
              <a:t>   </a:t>
            </a:r>
            <a:r>
              <a:rPr lang="ru-RU" sz="3200" b="1" i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Удивительная              </a:t>
            </a:r>
          </a:p>
          <a:p>
            <a:pPr eaLnBrk="1" hangingPunct="1"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   сила  - </a:t>
            </a:r>
            <a:r>
              <a:rPr lang="ru-RU" sz="4400" b="1" i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музыка…</a:t>
            </a:r>
          </a:p>
        </p:txBody>
      </p:sp>
      <p:pic>
        <p:nvPicPr>
          <p:cNvPr id="6147" name="Picture 6" descr="ter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2"/>
            <a:ext cx="25209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571480"/>
            <a:ext cx="5572164" cy="6000792"/>
          </a:xfrm>
        </p:spPr>
        <p:txBody>
          <a:bodyPr>
            <a:normAutofit fontScale="55000" lnSpcReduction="20000"/>
          </a:bodyPr>
          <a:lstStyle/>
          <a:p>
            <a:pPr indent="12700" algn="r" eaLnBrk="1" hangingPunct="1">
              <a:lnSpc>
                <a:spcPct val="170000"/>
              </a:lnSpc>
              <a:buFontTx/>
              <a:buNone/>
            </a:pPr>
            <a:r>
              <a:rPr lang="ru-RU" sz="2400" dirty="0" smtClean="0"/>
              <a:t>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Когда слышу, как говорят о добродетели или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мудрости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человека, который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сам  вполне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соответствует тому, что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он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говорит, я чрезвычайно радуюсь,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такой человек кажется мне поистине музыкальным.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Потому что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он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извлекает прекраснейшую  гармонию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из  лиры  или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еще какого-либо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орудия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игры,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а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из самой жизни, согласив в себе слова с делами по образу единой эллинской гармонии.</a:t>
            </a:r>
          </a:p>
          <a:p>
            <a:pPr indent="12700" algn="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                             Платон</a:t>
            </a:r>
          </a:p>
        </p:txBody>
      </p:sp>
      <p:pic>
        <p:nvPicPr>
          <p:cNvPr id="4100" name="Picture 6" descr="1pic-8a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r="46394"/>
          <a:stretch>
            <a:fillRect/>
          </a:stretch>
        </p:blipFill>
        <p:spPr bwMode="auto">
          <a:xfrm>
            <a:off x="928662" y="714356"/>
            <a:ext cx="2071702" cy="50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ncient_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3064348">
            <a:off x="4217172" y="3498625"/>
            <a:ext cx="2232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105[1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 b="12117"/>
          <a:stretch>
            <a:fillRect/>
          </a:stretch>
        </p:blipFill>
        <p:spPr bwMode="auto">
          <a:xfrm>
            <a:off x="2285984" y="3357562"/>
            <a:ext cx="1587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ифа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04"/>
            <a:ext cx="2057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rbaydr5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/>
          </a:blip>
          <a:srcRect b="18008"/>
          <a:stretch>
            <a:fillRect/>
          </a:stretch>
        </p:blipFill>
        <p:spPr bwMode="auto">
          <a:xfrm>
            <a:off x="2143108" y="4929198"/>
            <a:ext cx="259238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Instrument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928670"/>
            <a:ext cx="266541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Арфа"/>
          <p:cNvPicPr>
            <a:picLocks noChangeAspect="1" noChangeArrowheads="1"/>
          </p:cNvPicPr>
          <p:nvPr/>
        </p:nvPicPr>
        <p:blipFill>
          <a:blip r:embed="rId8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857884" y="500042"/>
            <a:ext cx="2519362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P6a"/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/>
          <a:stretch>
            <a:fillRect/>
          </a:stretch>
        </p:blipFill>
        <p:spPr bwMode="auto">
          <a:xfrm>
            <a:off x="6858016" y="3357562"/>
            <a:ext cx="14620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P6"/>
          <p:cNvPicPr>
            <a:picLocks noChangeAspect="1" noChangeArrowheads="1"/>
          </p:cNvPicPr>
          <p:nvPr/>
        </p:nvPicPr>
        <p:blipFill>
          <a:blip r:embed="rId10" cstate="print">
            <a:lum bright="-6000"/>
          </a:blip>
          <a:srcRect/>
          <a:stretch>
            <a:fillRect/>
          </a:stretch>
        </p:blipFill>
        <p:spPr bwMode="auto">
          <a:xfrm>
            <a:off x="714348" y="3071810"/>
            <a:ext cx="14001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ncient_stringed_instruments_cymbal_musical_24638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429256" y="5429264"/>
            <a:ext cx="13684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слева на право Агаменон Ахил Гектор Аякс Нестор Одисей Диоменд Манелай Эн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000"/>
          </a:blip>
          <a:srcRect l="4965"/>
          <a:stretch>
            <a:fillRect/>
          </a:stretch>
        </p:blipFill>
        <p:spPr bwMode="auto">
          <a:xfrm>
            <a:off x="357158" y="3143248"/>
            <a:ext cx="30956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Музыка в Европе до XV ве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3008572" cy="40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500042"/>
            <a:ext cx="7215238" cy="200026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Эпоха   </a:t>
            </a: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Средневековья </a:t>
            </a:r>
            <a:endParaRPr lang="ru-RU" sz="4000" b="1" dirty="0" smtClean="0">
              <a:solidFill>
                <a:srgbClr val="FF0000"/>
              </a:solidFill>
              <a:latin typeface="Arphic Gothic4 Medium JIS" pitchFamily="49" charset="-128"/>
              <a:ea typeface="Arphic Gothic4 Medium JIS" pitchFamily="49" charset="-128"/>
            </a:endParaRPr>
          </a:p>
          <a:p>
            <a:pPr lvl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   ( 5 – 14 вв.)</a:t>
            </a:r>
            <a:endParaRPr lang="ru-RU" sz="4000" dirty="0"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438325" cy="324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857232"/>
            <a:ext cx="7215238" cy="408052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Музыка</a:t>
            </a:r>
          </a:p>
          <a:p>
            <a:pPr lvl="0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Средневековья</a:t>
            </a: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endParaRPr lang="ru-RU" sz="4000" b="1" dirty="0">
              <a:solidFill>
                <a:srgbClr val="FF0000"/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214282" y="2786058"/>
            <a:ext cx="7000924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-период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развития музыкальной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культуры, охватывающий промежуток времени с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V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по Х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IV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века н.э.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4500594" cy="568473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протяжении  всего периода Средневековья музыка принадлежала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религиозной культуре, являлась лучшей её частью. </a:t>
            </a:r>
          </a:p>
          <a:p>
            <a:endParaRPr lang="ru-RU" dirty="0"/>
          </a:p>
        </p:txBody>
      </p:sp>
      <p:pic>
        <p:nvPicPr>
          <p:cNvPr id="13" name="Рисунок 6" descr="05_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999810" cy="54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4017676" cy="46845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lnSpc>
                <a:spcPct val="170000"/>
              </a:lnSpc>
              <a:buNone/>
            </a:pP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Образ царства Божьего создавался храмовой архитектурой, скульптурой, фресками. </a:t>
            </a:r>
          </a:p>
          <a:p>
            <a:pPr>
              <a:lnSpc>
                <a:spcPct val="170000"/>
              </a:lnSpc>
              <a:buNone/>
            </a:pP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Но завершала всё музыка…</a:t>
            </a:r>
            <a:endParaRPr lang="ru-RU" sz="3000" b="1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401481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 слайд_Икона Всех святых как образ Церк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857364"/>
            <a:ext cx="2819400" cy="366522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500042"/>
            <a:ext cx="8183880" cy="4187952"/>
          </a:xfrm>
        </p:spPr>
        <p:txBody>
          <a:bodyPr>
            <a:normAutofit fontScale="55000" lnSpcReduction="20000"/>
          </a:bodyPr>
          <a:lstStyle/>
          <a:p>
            <a:pPr algn="r" eaLnBrk="1" hangingPunct="1">
              <a:lnSpc>
                <a:spcPct val="160000"/>
              </a:lnSpc>
              <a:buNone/>
              <a:defRPr/>
            </a:pPr>
            <a:r>
              <a:rPr lang="ru-RU" sz="3200" b="1" u="sng" dirty="0" smtClean="0">
                <a:solidFill>
                  <a:srgbClr val="FF0000"/>
                </a:solidFill>
              </a:rPr>
              <a:t>      </a:t>
            </a: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</a:t>
            </a:r>
            <a:r>
              <a:rPr lang="ru-RU" sz="6500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Духовная  </a:t>
            </a:r>
            <a:r>
              <a:rPr lang="ru-RU" sz="6500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музыка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– это музыка, содержащая текст  религиозного характера и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предназначенная</a:t>
            </a:r>
          </a:p>
          <a:p>
            <a:pPr algn="r" eaLnBrk="1" hangingPunct="1">
              <a:lnSpc>
                <a:spcPct val="160000"/>
              </a:lnSpc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для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исполнения</a:t>
            </a:r>
          </a:p>
          <a:p>
            <a:pPr algn="r" eaLnBrk="1" hangingPunct="1">
              <a:lnSpc>
                <a:spcPct val="160000"/>
              </a:lnSpc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во время церковной</a:t>
            </a:r>
          </a:p>
          <a:p>
            <a:pPr algn="r" eaLnBrk="1" hangingPunct="1">
              <a:lnSpc>
                <a:spcPct val="160000"/>
              </a:lnSpc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службы или в быту </a:t>
            </a:r>
          </a:p>
          <a:p>
            <a:pPr algn="r" eaLnBrk="1" hangingPunct="1">
              <a:lnSpc>
                <a:spcPct val="160000"/>
              </a:lnSpc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(канты, духовные </a:t>
            </a:r>
          </a:p>
          <a:p>
            <a:pPr algn="r" eaLnBrk="1" hangingPunct="1">
              <a:lnSpc>
                <a:spcPct val="160000"/>
              </a:lnSpc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стихи и песни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).</a:t>
            </a:r>
            <a:r>
              <a:rPr lang="ru-RU" sz="3200" dirty="0" smtClean="0"/>
              <a:t> 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а милано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5143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6" descr="04_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854075"/>
            <a:ext cx="91313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4391348" cy="580927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 К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7 в. песнопений создаётся так много, что певчим тяжело удержать их в памяти, поэтому Папа Римский Григорий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I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Великий отобрал и собрал в сборник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«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Григорианский антифонарий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»  200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лучших распевов (мелодий и латинских молитвенных текстов)  и распределил их в пределах церковного года: по 1 на каждый день церковного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календаря.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794"/>
            <a:ext cx="3889629" cy="49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        </a:t>
            </a:r>
            <a:r>
              <a:rPr lang="ru-RU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Стиль</a:t>
            </a:r>
            <a:r>
              <a:rPr lang="ru-RU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i="1" dirty="0" smtClean="0">
                <a:solidFill>
                  <a:schemeClr val="accent2"/>
                </a:solidFill>
                <a:latin typeface="Arphic Gothic4 Medium JIS" pitchFamily="49" charset="-128"/>
                <a:ea typeface="Arphic Gothic4 Medium JIS" pitchFamily="49" charset="-128"/>
              </a:rPr>
              <a:t>( </a:t>
            </a:r>
            <a:r>
              <a:rPr lang="ru-RU" i="1" dirty="0" smtClean="0">
                <a:solidFill>
                  <a:schemeClr val="accent2"/>
                </a:solidFill>
                <a:latin typeface="Arphic Gothic4 Medium JIS" pitchFamily="49" charset="-128"/>
                <a:ea typeface="Arphic Gothic4 Medium JIS" pitchFamily="49" charset="-128"/>
              </a:rPr>
              <a:t>греч. «</a:t>
            </a:r>
            <a:r>
              <a:rPr lang="en-US" i="1" dirty="0" err="1" smtClean="0">
                <a:solidFill>
                  <a:schemeClr val="accent2"/>
                </a:solidFill>
                <a:latin typeface="Arphic Gothic4 Medium JIS" pitchFamily="49" charset="-128"/>
                <a:ea typeface="Arphic Gothic4 Medium JIS" pitchFamily="49" charset="-128"/>
              </a:rPr>
              <a:t>stylos</a:t>
            </a:r>
            <a:r>
              <a:rPr lang="ru-RU" i="1" dirty="0" smtClean="0">
                <a:solidFill>
                  <a:schemeClr val="accent2"/>
                </a:solidFill>
                <a:latin typeface="Arphic Gothic4 Medium JIS" pitchFamily="49" charset="-128"/>
                <a:ea typeface="Arphic Gothic4 Medium JIS" pitchFamily="49" charset="-128"/>
              </a:rPr>
              <a:t>» - «палочка для письма», « почерк»</a:t>
            </a:r>
            <a:r>
              <a:rPr lang="ru-RU" dirty="0" smtClean="0">
                <a:solidFill>
                  <a:schemeClr val="accent2"/>
                </a:solidFill>
                <a:latin typeface="Arphic Gothic4 Medium JIS" pitchFamily="49" charset="-128"/>
                <a:ea typeface="Arphic Gothic4 Medium JIS" pitchFamily="49" charset="-128"/>
              </a:rPr>
              <a:t>)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– исторически сложившееся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направление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в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искусстве, характеризующееся общностью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образов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, средств и приёмов худ. выразительности);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us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63311">
            <a:off x="2587050" y="4400777"/>
            <a:ext cx="5827226" cy="14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518466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Именно благодаря его трудам зародились традиции самой ранней (официальной) музыки (к.6 –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нач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. 7 в.). В честь него и были названы эти </a:t>
            </a:r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распевы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– один из стилей европейской церковной музыки. </a:t>
            </a:r>
          </a:p>
          <a:p>
            <a:pPr algn="just">
              <a:lnSpc>
                <a:spcPct val="16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       </a:t>
            </a:r>
            <a:r>
              <a:rPr lang="ru-RU" sz="35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Григорианский хорал</a:t>
            </a:r>
            <a:r>
              <a:rPr lang="ru-RU" sz="3500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–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это мужское одноголосное (унисон) пение на лат. языке без музыкального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сопровождения</a:t>
            </a:r>
          </a:p>
          <a:p>
            <a:pPr algn="just">
              <a:lnSpc>
                <a:spcPct val="160000"/>
              </a:lnSpc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(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a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cappella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). </a:t>
            </a:r>
          </a:p>
          <a:p>
            <a:pPr lvl="8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us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0780">
            <a:off x="3139419" y="3940342"/>
            <a:ext cx="5396243" cy="133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lnSpc>
                <a:spcPct val="160000"/>
              </a:lnSpc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Одноголосная мелодия их всегда была подчинена тексту и звучала сдержанно, строго и смиренно. Музыка хоралов символизировала  умиротворение, чистоту и вечность.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3557582" cy="56847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 7 веке  в богослужении важную роль начал играть </a:t>
            </a:r>
            <a:r>
              <a:rPr lang="ru-RU" sz="32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ОРГАН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,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грандиозное звучание которого усиливало впечатление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на людей.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3666529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480"/>
            <a:ext cx="2497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30352"/>
            <a:ext cx="6643734" cy="61133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Все звуки григорианского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хорала находились 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поблизости друг от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друга и поначалу 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легко отображались 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на письме с помощью условных знаков, так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называемых "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невм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".</a:t>
            </a:r>
          </a:p>
          <a:p>
            <a:pPr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Почти через 500 лет после того, как григорианский хорал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зазвучал 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впервые, монах и музыкант </a:t>
            </a:r>
            <a:r>
              <a:rPr lang="ru-RU" sz="1800" b="1" dirty="0" err="1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Гвидо</a:t>
            </a:r>
            <a:r>
              <a:rPr lang="ru-RU" sz="18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из </a:t>
            </a:r>
            <a:r>
              <a:rPr lang="ru-RU" sz="1800" b="1" dirty="0" err="1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Ареццо</a:t>
            </a:r>
            <a:r>
              <a:rPr lang="ru-RU" sz="18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(990-1050) </a:t>
            </a:r>
            <a:r>
              <a:rPr lang="ru-RU" sz="1800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усовершенствовал нотное письмо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.</a:t>
            </a:r>
            <a:r>
              <a:rPr lang="ru-RU" sz="1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айл:Statue of Guido of Arez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2928958" cy="5897231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5/53/Guido_van_Arez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42"/>
            <a:ext cx="4019899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5857916" cy="55721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Духовная музыка</a:t>
            </a:r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стала основой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зарождающегося профессионального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искусства.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До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нач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. 8 в. музыка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создавалась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исключительно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 монастырях и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была анонимна: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монахи не считали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себя авторами, ибо единственным творцом в их понимании  был Бог 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при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сочинении строго следовали правилам (канонам).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480929" cy="28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640980" cy="525610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3600" dirty="0" smtClean="0"/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Расцвет </a:t>
            </a:r>
            <a:r>
              <a:rPr lang="ru-RU" sz="26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эпохи </a:t>
            </a:r>
            <a:r>
              <a:rPr lang="ru-RU" sz="26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Средневековья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приходится на 8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в.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Выразить разнообразную палитру чувств и переживаний медленные песнопения Григорианских хоралов уже не могли, им на смену приходит </a:t>
            </a:r>
            <a:r>
              <a:rPr lang="ru-RU" sz="26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многоголосие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, </a:t>
            </a:r>
            <a:r>
              <a:rPr lang="ru-RU" sz="2600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которое и создаёт новые музыкальные жанры.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214554"/>
            <a:ext cx="4772020" cy="345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7700986" cy="30415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Расцвет средневековой светской музыки связан с  эпохой рыцарства, это творчество фр. трубадуров и нем. Миннезингеров…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00174"/>
            <a:ext cx="47434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348044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931224" cy="136815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Arphic Gothic4 Medium JIS" pitchFamily="49" charset="-128"/>
                <a:ea typeface="Arphic Gothic4 Medium JIS" pitchFamily="49" charset="-128"/>
              </a:rPr>
              <a:t>музыка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Arphic Gothic4 Medium JIS" pitchFamily="49" charset="-128"/>
                <a:ea typeface="Arphic Gothic4 Medium JIS" pitchFamily="49" charset="-128"/>
              </a:rPr>
              <a:t>средневековья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Arphic Gothic4 Medium JIS" pitchFamily="49" charset="-128"/>
                <a:ea typeface="Arphic Gothic4 Medium JIS" pitchFamily="49" charset="-128"/>
              </a:rPr>
              <a:t>дала нам:</a:t>
            </a:r>
            <a:endParaRPr lang="ru-RU" sz="4400" dirty="0">
              <a:solidFill>
                <a:srgbClr val="FF0000"/>
              </a:solidFill>
              <a:effectLst/>
              <a:latin typeface="Arphic Gothic4 Medium JIS" pitchFamily="49" charset="-128"/>
              <a:ea typeface="Arphic Gothic4 Medium JIS" pitchFamily="49" charset="-128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564904"/>
            <a:ext cx="7962678" cy="372161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Новые жанры и формы песен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Вокальные и вокально-инструментальные жанры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Нотоносец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4400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стиль</a:t>
            </a:r>
            <a:r>
              <a:rPr lang="ru-RU" sz="44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4400" dirty="0" smtClean="0">
                <a:latin typeface="Arphic Gothic4 Medium JIS" pitchFamily="49" charset="-128"/>
                <a:ea typeface="Arphic Gothic4 Medium JIS" pitchFamily="49" charset="-128"/>
              </a:rPr>
              <a:t>– </a:t>
            </a:r>
          </a:p>
          <a:p>
            <a:pPr>
              <a:buNone/>
            </a:pPr>
            <a:r>
              <a:rPr lang="ru-RU" sz="4400" dirty="0" smtClean="0"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совокупность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характерных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черт, приёмов,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способов; особенность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творчества.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65925" cy="542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_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857652" cy="50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86742" cy="25003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Эпоха </a:t>
            </a:r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Возрождения– </a:t>
            </a:r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</a:br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14 – 17 вв.</a:t>
            </a:r>
            <a:endParaRPr lang="ru-RU" dirty="0">
              <a:solidFill>
                <a:srgbClr val="FF0000"/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07_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66"/>
            <a:ext cx="3444021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30352"/>
            <a:ext cx="4214842" cy="47560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Эпоха Возрождения – время, когда </a:t>
            </a:r>
            <a:r>
              <a:rPr lang="ru-RU" sz="24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складываются традиции музыкально-поэтической культуры и музыкальной лирики, полифонии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(организованного многоголосия).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6" descr="04_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82625"/>
            <a:ext cx="814387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392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Музыканты эпохи Возрождения, в отличие от архитекторов и скульпторов, не могли изучать образцы античной музыки, т.к. в то время она была совершенно неизвестна. Но музыкальное Возрождение состоялось и выразилось прежде всего  в усилении роли светской музыки.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4467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530224"/>
            <a:ext cx="8786842" cy="61849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Итальянские композиторы вернули к жизни инструментальную музыку, кот в Средние века почти не звучала  из-за церковных запретов. Теперь она звучит повсюду. Первые концертирующие виртуозы играли на виоле, лютне, клавесине, органе, флейте.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      Появились нотные издательства и предприятия по изготовлению и ремонту музыкальных инструментов.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у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357166"/>
            <a:ext cx="6858811" cy="598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Самым любимым инструментом эпохи Возрождения была </a:t>
            </a:r>
            <a:r>
              <a:rPr lang="ru-RU" sz="2000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лютня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, на ней музицировала вся Европа – профессионалы и любители.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71480"/>
            <a:ext cx="41869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15240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666860" cy="597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045351" cy="599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3259_30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429000"/>
            <a:ext cx="17287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 искусстве </a:t>
            </a:r>
            <a:r>
              <a:rPr lang="ru-RU" sz="40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различают:</a:t>
            </a:r>
          </a:p>
          <a:p>
            <a:r>
              <a:rPr lang="ru-RU" sz="4000" dirty="0" smtClean="0"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b="1" dirty="0" smtClean="0">
                <a:latin typeface="Arphic Gothic4 Medium JIS" pitchFamily="49" charset="-128"/>
                <a:ea typeface="Arphic Gothic4 Medium JIS" pitchFamily="49" charset="-128"/>
              </a:rPr>
              <a:t>Исторический </a:t>
            </a:r>
            <a:r>
              <a:rPr lang="ru-RU" sz="3200" b="1" dirty="0" smtClean="0">
                <a:latin typeface="Arphic Gothic4 Medium JIS" pitchFamily="49" charset="-128"/>
                <a:ea typeface="Arphic Gothic4 Medium JIS" pitchFamily="49" charset="-128"/>
              </a:rPr>
              <a:t>стиль </a:t>
            </a:r>
            <a:endParaRPr lang="ru-RU" sz="3200" dirty="0" smtClean="0">
              <a:latin typeface="Arphic Gothic4 Medium JIS" pitchFamily="49" charset="-128"/>
              <a:ea typeface="Arphic Gothic4 Medium JIS" pitchFamily="49" charset="-128"/>
            </a:endParaRPr>
          </a:p>
          <a:p>
            <a:r>
              <a:rPr lang="ru-RU" sz="3200" dirty="0" smtClean="0"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b="1" dirty="0" smtClean="0">
                <a:latin typeface="Arphic Gothic4 Medium JIS" pitchFamily="49" charset="-128"/>
                <a:ea typeface="Arphic Gothic4 Medium JIS" pitchFamily="49" charset="-128"/>
              </a:rPr>
              <a:t>Национальный</a:t>
            </a:r>
            <a:r>
              <a:rPr lang="ru-RU" sz="3200" dirty="0" smtClean="0">
                <a:latin typeface="Arphic Gothic4 Medium JIS" pitchFamily="49" charset="-128"/>
                <a:ea typeface="Arphic Gothic4 Medium JIS" pitchFamily="49" charset="-128"/>
              </a:rPr>
              <a:t>;</a:t>
            </a:r>
          </a:p>
          <a:p>
            <a:r>
              <a:rPr lang="ru-RU" sz="3200" dirty="0" smtClean="0"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b="1" dirty="0" smtClean="0">
                <a:latin typeface="Arphic Gothic4 Medium JIS" pitchFamily="49" charset="-128"/>
                <a:ea typeface="Arphic Gothic4 Medium JIS" pitchFamily="49" charset="-128"/>
              </a:rPr>
              <a:t>Индивидуальный</a:t>
            </a:r>
            <a:r>
              <a:rPr lang="ru-RU" sz="3200" dirty="0" smtClean="0"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3200" dirty="0" smtClean="0">
                <a:latin typeface="Arphic Gothic4 Medium JIS" pitchFamily="49" charset="-128"/>
                <a:ea typeface="Arphic Gothic4 Medium JIS" pitchFamily="49" charset="-128"/>
              </a:rPr>
              <a:t>(авторский) – в музыке это  стиль композитора или исполнителя.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9067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381216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phic Gothic4 Medium JIS" pitchFamily="49" charset="-128"/>
                <a:ea typeface="Arphic Gothic4 Medium JIS" pitchFamily="49" charset="-128"/>
              </a:rPr>
              <a:t>Мотет </a:t>
            </a:r>
            <a:r>
              <a:rPr lang="ru-RU" dirty="0" smtClean="0"/>
              <a:t>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жанр вокальной многоголосной музыки, сложившийся к 14 в., соединяющий несколько самостоятельных мелодий с различными текстами, писались для хора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a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cappella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в полифоническом складе, затем преобразовались в концертные  пьесы торжественного характера. С к. 16 в. к хору присоединилось инструментальное сопровождение.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9296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Символом светской музыки Возрождения стал мадригал.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Мадригал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– многоголосная (2х или 3х) светская песня лирического характера, состоящая из нескольких куплетов и без инструментального сопровождения.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   Как правило, мадригалы повествовали о любви и проникнуты настроением печали, грусти и тоски.     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   Особо распространились в Италии и в 16 в стали любимым жанром придворных кругов.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phic Gothic4 Medium JIS" pitchFamily="49" charset="-128"/>
              <a:ea typeface="Arphic Gothic4 Medium JIS" pitchFamily="49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мадриг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52830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629548" cy="40416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phic Gothic4 Medium JIS" pitchFamily="49" charset="-128"/>
                <a:ea typeface="Arphic Gothic4 Medium JIS" pitchFamily="49" charset="-128"/>
              </a:rPr>
              <a:t>  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Наиболее популярными были итальянские мадригалы на тексты Данте, Петрарки и других великих поэтов Италии.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30352"/>
            <a:ext cx="3571900" cy="58276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В конце 16 в. зарождается совершенно новый жанр – </a:t>
            </a:r>
            <a:r>
              <a:rPr lang="ru-RU" b="1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опера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, называющаяся тогда </a:t>
            </a:r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«драмой для музыки»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и представляющая собой сольное пение в сопровождении инструментов. Первые оперы создавались на сюжеты из греческой мифологии.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71480"/>
            <a:ext cx="4673071" cy="362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0524" cy="58276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Эпоха Возрождения выдвинула на первый план личность автора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. Музыка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Палестрины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Окегема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Орландо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Лассо передают чувства человека этого времени – ясного, возвышенного, гармоничного.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186430" cy="53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2-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6357950" y="642918"/>
            <a:ext cx="2168519" cy="156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561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Музыкальная</a:t>
            </a:r>
          </a:p>
          <a:p>
            <a:pPr lvl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культура  </a:t>
            </a:r>
            <a:r>
              <a:rPr lang="ru-RU" b="1" u="sng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Античности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Музыка сопровождала танцы,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пиры, театральные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 представления, общественные празднества, спортивные состязания.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Богослужения в языческих храмах и различные «таинства» сопровождались пением хоров и игрой на музыкальных инструментах.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phic Gothic4 Medium JIS" pitchFamily="49" charset="-128"/>
                <a:ea typeface="Arphic Gothic4 Medium JIS" pitchFamily="49" charset="-128"/>
              </a:rPr>
              <a:t>Об участи музыкантов в культах говорят не только литературные источники, но и живописные изображения, а также барельефы и скульптуры времен античной эпохи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7118350" cy="34718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dirty="0" smtClean="0">
                <a:solidFill>
                  <a:srgbClr val="003300"/>
                </a:solidFill>
              </a:rPr>
              <a:t>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dirty="0" smtClean="0">
                <a:solidFill>
                  <a:srgbClr val="003300"/>
                </a:solidFill>
                <a:latin typeface="Arphic Gothic4 Medium JIS" pitchFamily="49" charset="-128"/>
                <a:ea typeface="Arphic Gothic4 Medium JIS" pitchFamily="49" charset="-128"/>
              </a:rPr>
              <a:t> </a:t>
            </a:r>
            <a:endParaRPr lang="ru-RU" sz="1700" dirty="0" smtClean="0">
              <a:solidFill>
                <a:srgbClr val="003300"/>
              </a:solidFill>
              <a:latin typeface="Arphic Gothic4 Medium JIS" pitchFamily="49" charset="-128"/>
              <a:ea typeface="Arphic Gothic4 Medium JIS" pitchFamily="49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b="1" dirty="0" smtClean="0">
                <a:solidFill>
                  <a:srgbClr val="003300"/>
                </a:solidFill>
                <a:latin typeface="Arphic Gothic4 Medium JIS" pitchFamily="49" charset="-128"/>
                <a:ea typeface="Arphic Gothic4 Medium JIS" pitchFamily="49" charset="-128"/>
              </a:rPr>
              <a:t>Рим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b="1" dirty="0" smtClean="0">
                <a:solidFill>
                  <a:srgbClr val="003300"/>
                </a:solidFill>
                <a:latin typeface="Arphic Gothic4 Medium JIS" pitchFamily="49" charset="-128"/>
                <a:ea typeface="Arphic Gothic4 Medium JIS" pitchFamily="49" charset="-128"/>
              </a:rPr>
              <a:t>                                                                                             Греция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700" b="1" dirty="0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700" dirty="0" smtClean="0">
                <a:solidFill>
                  <a:srgbClr val="003300"/>
                </a:solidFill>
              </a:rPr>
              <a:t>        </a:t>
            </a:r>
          </a:p>
        </p:txBody>
      </p:sp>
      <p:pic>
        <p:nvPicPr>
          <p:cNvPr id="7171" name="Picture 4" descr="no4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6265863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8"/>
          <p:cNvSpPr>
            <a:spLocks noChangeArrowheads="1" noChangeShapeType="1" noTextEdit="1"/>
          </p:cNvSpPr>
          <p:nvPr/>
        </p:nvSpPr>
        <p:spPr bwMode="auto">
          <a:xfrm>
            <a:off x="1928794" y="549275"/>
            <a:ext cx="6500858" cy="66514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  <a:cs typeface="Times New Roman"/>
              </a:rPr>
              <a:t>Античность</a:t>
            </a:r>
          </a:p>
        </p:txBody>
      </p:sp>
      <p:pic>
        <p:nvPicPr>
          <p:cNvPr id="5" name="Picture 13" descr="307-Ornament-Ancient-Music-q75-386x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85926"/>
            <a:ext cx="2133623" cy="27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660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В древности искусство было </a:t>
            </a:r>
            <a:r>
              <a:rPr lang="ru-RU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синкретично</a:t>
            </a:r>
            <a:r>
              <a:rPr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(все виды тесно связаны друг с другом) </a:t>
            </a:r>
            <a:endParaRPr lang="ru-RU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915150" cy="47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9314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700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Музыкально-драматические           </a:t>
            </a:r>
            <a:br>
              <a:rPr lang="ru-RU" sz="2700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</a:br>
            <a:r>
              <a:rPr lang="ru-RU" sz="2700" dirty="0" smtClean="0">
                <a:solidFill>
                  <a:srgbClr val="FF0000"/>
                </a:solidFill>
                <a:latin typeface="Arphic Gothic4 Medium JIS" pitchFamily="49" charset="-128"/>
                <a:ea typeface="Arphic Gothic4 Medium JIS" pitchFamily="49" charset="-128"/>
              </a:rPr>
              <a:t>            представления   </a:t>
            </a:r>
          </a:p>
        </p:txBody>
      </p:sp>
      <p:pic>
        <p:nvPicPr>
          <p:cNvPr id="8195" name="Picture 18" descr="medic_21_%D0%9E%D1%80%D1%84%D0%B5%D0%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43511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uses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00042"/>
            <a:ext cx="1612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germes_afrodita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0042"/>
            <a:ext cx="28479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d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14752"/>
            <a:ext cx="38163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школы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5072066" y="3714752"/>
            <a:ext cx="32035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школ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428736"/>
            <a:ext cx="25923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531</TotalTime>
  <Words>1008</Words>
  <Application>Microsoft Office PowerPoint</Application>
  <PresentationFormat>Экран (4:3)</PresentationFormat>
  <Paragraphs>109</Paragraphs>
  <Slides>45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Аспект</vt:lpstr>
      <vt:lpstr>       </vt:lpstr>
      <vt:lpstr>Слайд 2</vt:lpstr>
      <vt:lpstr>Слайд 3</vt:lpstr>
      <vt:lpstr>Слайд 4</vt:lpstr>
      <vt:lpstr>Слайд 5</vt:lpstr>
      <vt:lpstr>Слайд 6</vt:lpstr>
      <vt:lpstr>В древности искусство было синкретично  (все виды тесно связаны друг с другом) </vt:lpstr>
      <vt:lpstr>    Музыкально-драматические                        представления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музыка средневековья дала нам:</vt:lpstr>
      <vt:lpstr>Слайд 30</vt:lpstr>
      <vt:lpstr>Эпоха Возрождения–  14 – 17 вв.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стиль – камертон эпохи.</dc:title>
  <dc:creator>user</dc:creator>
  <cp:lastModifiedBy>Пользователь</cp:lastModifiedBy>
  <cp:revision>92</cp:revision>
  <dcterms:modified xsi:type="dcterms:W3CDTF">2020-04-03T12:14:44Z</dcterms:modified>
</cp:coreProperties>
</file>