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21"/>
  </p:notesMasterIdLst>
  <p:handoutMasterIdLst>
    <p:handoutMasterId r:id="rId22"/>
  </p:handoutMasterIdLst>
  <p:sldIdLst>
    <p:sldId id="306" r:id="rId2"/>
    <p:sldId id="278" r:id="rId3"/>
    <p:sldId id="277" r:id="rId4"/>
    <p:sldId id="303" r:id="rId5"/>
    <p:sldId id="302" r:id="rId6"/>
    <p:sldId id="304" r:id="rId7"/>
    <p:sldId id="267" r:id="rId8"/>
    <p:sldId id="305" r:id="rId9"/>
    <p:sldId id="289" r:id="rId10"/>
    <p:sldId id="271" r:id="rId11"/>
    <p:sldId id="282" r:id="rId12"/>
    <p:sldId id="288" r:id="rId13"/>
    <p:sldId id="293" r:id="rId14"/>
    <p:sldId id="292" r:id="rId15"/>
    <p:sldId id="296" r:id="rId16"/>
    <p:sldId id="291" r:id="rId17"/>
    <p:sldId id="308" r:id="rId18"/>
    <p:sldId id="307" r:id="rId19"/>
    <p:sldId id="309" r:id="rId20"/>
  </p:sldIdLst>
  <p:sldSz cx="12192000" cy="6858000"/>
  <p:notesSz cx="6858000" cy="9874250"/>
  <p:custDataLst>
    <p:tags r:id="rId2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14" autoAdjust="0"/>
  </p:normalViewPr>
  <p:slideViewPr>
    <p:cSldViewPr snapToGrid="0">
      <p:cViewPr varScale="1">
        <p:scale>
          <a:sx n="72" d="100"/>
          <a:sy n="72" d="100"/>
        </p:scale>
        <p:origin x="798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02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1B8FEED-3FEE-4866-B7FC-D7068D7F7017}" type="datetime1">
              <a:rPr lang="ru-RU" smtClean="0"/>
              <a:t>09.09.2026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0BD58-3BFF-4EAF-BB8B-AC67FE801E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3FC9C95-8E68-4902-ADDF-74C1A65F7A95}" type="datetime1">
              <a:rPr lang="ru-RU" noProof="0" smtClean="0"/>
              <a:t>09.09.2026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66725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51983"/>
            <a:ext cx="5486400" cy="333255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378824"/>
            <a:ext cx="2971800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322CDD-9D6C-4F63-9EC2-648226624108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87686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Введение в тему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16641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err="1"/>
              <a:t>Обьяснение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712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08681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05927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34242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Вопросы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082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49289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29819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Сравнение картинок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521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11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903831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12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54974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13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62770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14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471990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15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40338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16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92229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1258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18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033169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ru-RU" noProof="0" smtClean="0"/>
              <a:t>19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4646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4941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FF2E62D-1665-4D59-B162-2DE5A6F04318}" type="datetime1">
              <a:rPr lang="ru-RU" noProof="0" smtClean="0"/>
              <a:t>09.09.2026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6429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7761948" y="283"/>
            <a:ext cx="4427508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3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EA71558-662B-4606-8C16-034FA3BBEDCA}" type="datetime1">
              <a:rPr lang="ru-RU" noProof="0" smtClean="0"/>
              <a:t>09.09.2026</a:t>
            </a:fld>
            <a:endParaRPr lang="ru-RU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8580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rtl="0"/>
            <a:fld id="{25C6DECE-EE57-40D1-BFE5-F20B23D9A736}" type="datetime1">
              <a:rPr lang="ru-RU" noProof="0" smtClean="0"/>
              <a:t>09.09.2026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7190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60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600"/>
              <a:t>Урок изобразительного искусства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1560" y="437346"/>
            <a:ext cx="7891272" cy="6325985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Bahnschrift" panose="020B0502040204020203" pitchFamily="34" charset="0"/>
              </a:rPr>
              <a:t>МБОУ ДО ДШИ «Синтез»</a:t>
            </a:r>
          </a:p>
          <a:p>
            <a:endParaRPr lang="ru-RU" dirty="0">
              <a:latin typeface="Bahnschrift" panose="020B0502040204020203" pitchFamily="34" charset="0"/>
            </a:endParaRPr>
          </a:p>
          <a:p>
            <a:endParaRPr lang="ru-RU" dirty="0">
              <a:latin typeface="Bahnschrift" panose="020B0502040204020203" pitchFamily="34" charset="0"/>
            </a:endParaRPr>
          </a:p>
          <a:p>
            <a:endParaRPr lang="ru-RU" dirty="0">
              <a:latin typeface="Bahnschrift" panose="020B0502040204020203" pitchFamily="34" charset="0"/>
            </a:endParaRPr>
          </a:p>
          <a:p>
            <a:endParaRPr lang="ru-RU" dirty="0">
              <a:latin typeface="Bahnschrift" panose="020B0502040204020203" pitchFamily="34" charset="0"/>
            </a:endParaRPr>
          </a:p>
          <a:p>
            <a:endParaRPr lang="ru-RU" dirty="0">
              <a:latin typeface="Bahnschrift" panose="020B0502040204020203" pitchFamily="34" charset="0"/>
            </a:endParaRPr>
          </a:p>
          <a:p>
            <a:endParaRPr lang="ru-RU" dirty="0">
              <a:latin typeface="Bahnschrift" panose="020B0502040204020203" pitchFamily="34" charset="0"/>
            </a:endParaRPr>
          </a:p>
          <a:p>
            <a:endParaRPr lang="ru-RU" dirty="0">
              <a:latin typeface="Bahnschrift" panose="020B0502040204020203" pitchFamily="34" charset="0"/>
            </a:endParaRPr>
          </a:p>
          <a:p>
            <a:endParaRPr lang="ru-RU" dirty="0">
              <a:latin typeface="Bahnschrift" panose="020B0502040204020203" pitchFamily="34" charset="0"/>
            </a:endParaRPr>
          </a:p>
          <a:p>
            <a:r>
              <a:rPr lang="ru-RU" sz="1800" dirty="0">
                <a:latin typeface="Bahnschrift" panose="020B0502040204020203" pitchFamily="34" charset="0"/>
              </a:rPr>
              <a:t>Подготовила преподаватель художественного отделения:</a:t>
            </a:r>
            <a:br>
              <a:rPr lang="ru-RU" sz="1800" dirty="0">
                <a:latin typeface="Bahnschrift" panose="020B0502040204020203" pitchFamily="34" charset="0"/>
              </a:rPr>
            </a:br>
            <a:r>
              <a:rPr lang="ru-RU" sz="1800" dirty="0">
                <a:latin typeface="Bahnschrift" panose="020B0502040204020203" pitchFamily="34" charset="0"/>
              </a:rPr>
              <a:t>Чемоданова Екатерина Николаевна</a:t>
            </a:r>
          </a:p>
          <a:p>
            <a:endParaRPr lang="ru-RU" sz="1800" dirty="0">
              <a:latin typeface="Bahnschrift" panose="020B0502040204020203" pitchFamily="34" charset="0"/>
            </a:endParaRPr>
          </a:p>
          <a:p>
            <a:r>
              <a:rPr lang="ru-RU" sz="1800" dirty="0">
                <a:latin typeface="Bahnschrift" panose="020B0502040204020203" pitchFamily="34" charset="0"/>
              </a:rPr>
              <a:t>г. Серпухов</a:t>
            </a:r>
          </a:p>
        </p:txBody>
      </p:sp>
    </p:spTree>
    <p:extLst>
      <p:ext uri="{BB962C8B-B14F-4D97-AF65-F5344CB8AC3E}">
        <p14:creationId xmlns:p14="http://schemas.microsoft.com/office/powerpoint/2010/main" val="413956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4" descr="Theater am Hechtplatz zuerich.com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157" y="315054"/>
            <a:ext cx="7716761" cy="4051300"/>
          </a:xfrm>
          <a:prstGeom prst="rect">
            <a:avLst/>
          </a:prstGeom>
          <a:noFill/>
        </p:spPr>
      </p:pic>
      <p:pic>
        <p:nvPicPr>
          <p:cNvPr id="5" name="Picture 2" descr="http://cultinfo.ru/upload/iblock/781/_MG_538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388726">
            <a:off x="376964" y="2065118"/>
            <a:ext cx="5405126" cy="365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316828.selcdn.ru/kto-chto-gde.ru/uploads/2017/02/vsemirnyj-den-teatra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6" t="20412" r="50"/>
          <a:stretch>
            <a:fillRect/>
          </a:stretch>
        </p:blipFill>
        <p:spPr bwMode="auto">
          <a:xfrm rot="265135">
            <a:off x="5367521" y="2150239"/>
            <a:ext cx="6579795" cy="391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static.wixstatic.com/media/f4f6fd_0e0654b1c17842618e61d5ac127133f9~mv2.jpg/v1/fill/w_1280,h_853,al_c,q_90/fil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93"/>
          <a:stretch>
            <a:fillRect/>
          </a:stretch>
        </p:blipFill>
        <p:spPr bwMode="auto">
          <a:xfrm rot="258455">
            <a:off x="882072" y="374539"/>
            <a:ext cx="4686327" cy="344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17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sz="8800"/>
              <a:t>Художник и театр</a:t>
            </a:r>
          </a:p>
        </p:txBody>
      </p:sp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828" y="486756"/>
            <a:ext cx="10058400" cy="1609344"/>
          </a:xfrm>
        </p:spPr>
        <p:txBody>
          <a:bodyPr>
            <a:normAutofit/>
          </a:bodyPr>
          <a:lstStyle/>
          <a:p>
            <a:r>
              <a:rPr lang="ru-RU" sz="3600">
                <a:latin typeface="Bahnschrift" panose="020B0502040204020203" pitchFamily="34" charset="0"/>
              </a:rPr>
              <a:t>Греческий театр</a:t>
            </a:r>
          </a:p>
        </p:txBody>
      </p:sp>
      <p:pic>
        <p:nvPicPr>
          <p:cNvPr id="11266" name="Picture 2" descr="https://cdn.pixabay.com/photo/2017/08/20/08/18/messini-2660849_1280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155" y="2208784"/>
            <a:ext cx="4571999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autogear.ru/misc/i/gallery/25315/275998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5208" y="684062"/>
            <a:ext cx="6784281" cy="495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66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706" y="335003"/>
            <a:ext cx="10058400" cy="1609344"/>
          </a:xfrm>
        </p:spPr>
        <p:txBody>
          <a:bodyPr>
            <a:normAutofit/>
          </a:bodyPr>
          <a:lstStyle/>
          <a:p>
            <a:r>
              <a:rPr lang="ru-RU" sz="3600">
                <a:latin typeface="Bahnschrift" panose="020B0502040204020203" pitchFamily="34" charset="0"/>
              </a:rPr>
              <a:t>Греческий театр</a:t>
            </a:r>
          </a:p>
        </p:txBody>
      </p:sp>
      <p:pic>
        <p:nvPicPr>
          <p:cNvPr id="10242" name="Picture 2" descr="https://deti.cbs-angarsk.ru/images/stories/kids/Slovotvorchestvo/den_teatra/antichnyj-teatr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"/>
          <a:stretch>
            <a:fillRect/>
          </a:stretch>
        </p:blipFill>
        <p:spPr bwMode="auto">
          <a:xfrm>
            <a:off x="4588625" y="744307"/>
            <a:ext cx="7266388" cy="528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s://www.gpsmycity.com/img/gd_sight/2938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086" y="1773709"/>
            <a:ext cx="3195108" cy="426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53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1906" y="218625"/>
            <a:ext cx="10058400" cy="1609344"/>
          </a:xfrm>
        </p:spPr>
        <p:txBody>
          <a:bodyPr>
            <a:normAutofit/>
          </a:bodyPr>
          <a:lstStyle/>
          <a:p>
            <a:r>
              <a:rPr lang="ru-RU" sz="3600">
                <a:latin typeface="Bahnschrift" panose="020B0502040204020203" pitchFamily="34" charset="0"/>
              </a:rPr>
              <a:t>Русские обряды </a:t>
            </a:r>
            <a:br>
              <a:rPr lang="ru-RU" sz="3600">
                <a:latin typeface="Bahnschrift" panose="020B0502040204020203" pitchFamily="34" charset="0"/>
              </a:rPr>
            </a:br>
            <a:r>
              <a:rPr lang="ru-RU" sz="3600">
                <a:latin typeface="Bahnschrift" panose="020B0502040204020203" pitchFamily="34" charset="0"/>
              </a:rPr>
              <a:t>и скоморохи</a:t>
            </a:r>
          </a:p>
        </p:txBody>
      </p:sp>
      <p:pic>
        <p:nvPicPr>
          <p:cNvPr id="13314" name="Picture 2" descr="https://02varvara.files.wordpress.com/2017/01/00-russian-orthodox-christmas-10-080117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9" r="14742"/>
          <a:stretch>
            <a:fillRect/>
          </a:stretch>
        </p:blipFill>
        <p:spPr bwMode="auto">
          <a:xfrm>
            <a:off x="585141" y="1695798"/>
            <a:ext cx="6405400" cy="407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s://illustrators.ru/uploads/illustration/image/982519/main_%D0%A8%D0%A3%D0%A2%D0%AB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0541" y="212431"/>
            <a:ext cx="4928236" cy="575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85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3200">
                <a:latin typeface="Bahnschrift" panose="020B0502040204020203" pitchFamily="34" charset="0"/>
              </a:rPr>
              <a:t>Почему стоит посещать театр?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>
              <a:buFont typeface="Wingdings" pitchFamily="2" charset="2"/>
              <a:buChar char="v"/>
            </a:pPr>
            <a:r>
              <a:rPr lang="ru-RU" sz="2400">
                <a:latin typeface="Bahnschrift" panose="020B0502040204020203" pitchFamily="34" charset="0"/>
              </a:rPr>
              <a:t>В театре есть разные жанры, с помощью которых зритель может выбрать то, что ему больше по душе.</a:t>
            </a:r>
          </a:p>
          <a:p>
            <a:pPr rtl="0">
              <a:buFont typeface="Wingdings" pitchFamily="2" charset="2"/>
              <a:buChar char="v"/>
            </a:pPr>
            <a:endParaRPr lang="ru-RU" sz="2400">
              <a:latin typeface="Bahnschrift" panose="020B0502040204020203" pitchFamily="34" charset="0"/>
            </a:endParaRPr>
          </a:p>
          <a:p>
            <a:pPr rtl="0">
              <a:buFont typeface="Wingdings" pitchFamily="2" charset="2"/>
              <a:buChar char="v"/>
            </a:pPr>
            <a:r>
              <a:rPr lang="ru-RU" sz="2400">
                <a:latin typeface="Bahnschrift" panose="020B0502040204020203" pitchFamily="34" charset="0"/>
              </a:rPr>
              <a:t>Некоторые пьесы заставляют задуматься над тем, что нас окружает.</a:t>
            </a:r>
          </a:p>
          <a:p>
            <a:pPr rtl="0">
              <a:buFont typeface="Wingdings" pitchFamily="2" charset="2"/>
              <a:buChar char="v"/>
            </a:pPr>
            <a:endParaRPr lang="ru-RU" sz="2400">
              <a:latin typeface="Bahnschrift" panose="020B0502040204020203" pitchFamily="34" charset="0"/>
            </a:endParaRPr>
          </a:p>
          <a:p>
            <a:pPr rtl="0">
              <a:buFont typeface="Wingdings" pitchFamily="2" charset="2"/>
              <a:buChar char="v"/>
            </a:pPr>
            <a:r>
              <a:rPr lang="ru-RU" sz="2400">
                <a:latin typeface="Bahnschrift" panose="020B0502040204020203" pitchFamily="34" charset="0"/>
              </a:rPr>
              <a:t>Театр отличный способ хорошо провести время и отдохнуть.</a:t>
            </a:r>
          </a:p>
        </p:txBody>
      </p:sp>
    </p:spTree>
    <p:extLst>
      <p:ext uri="{BB962C8B-B14F-4D97-AF65-F5344CB8AC3E}">
        <p14:creationId xmlns:p14="http://schemas.microsoft.com/office/powerpoint/2010/main" val="1424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9970" y="418130"/>
            <a:ext cx="10058400" cy="1609344"/>
          </a:xfrm>
        </p:spPr>
        <p:txBody>
          <a:bodyPr>
            <a:normAutofit/>
          </a:bodyPr>
          <a:lstStyle/>
          <a:p>
            <a:r>
              <a:rPr lang="ru-RU" sz="3600">
                <a:latin typeface="Bahnschrift" panose="020B0502040204020203" pitchFamily="34" charset="0"/>
              </a:rPr>
              <a:t>Художник – </a:t>
            </a:r>
            <a:br>
              <a:rPr lang="ru-RU" sz="3600">
                <a:latin typeface="Bahnschrift" panose="020B0502040204020203" pitchFamily="34" charset="0"/>
              </a:rPr>
            </a:br>
            <a:r>
              <a:rPr lang="ru-RU" sz="3600">
                <a:latin typeface="Bahnschrift" panose="020B0502040204020203" pitchFamily="34" charset="0"/>
              </a:rPr>
              <a:t>декоратор</a:t>
            </a:r>
          </a:p>
        </p:txBody>
      </p:sp>
      <p:pic>
        <p:nvPicPr>
          <p:cNvPr id="14338" name="Picture 2" descr="https://z14.d.sdska.ru/2-z14-3f084561-5aa2-4ee0-9ad8-a1232e0da3d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8555" y="731519"/>
            <a:ext cx="7496834" cy="499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mtch.ru/images/news060_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5" r="33632"/>
          <a:stretch>
            <a:fillRect/>
          </a:stretch>
        </p:blipFill>
        <p:spPr bwMode="auto">
          <a:xfrm>
            <a:off x="565266" y="1886989"/>
            <a:ext cx="3470470" cy="384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23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3470" y="484632"/>
            <a:ext cx="10058400" cy="1609344"/>
          </a:xfrm>
        </p:spPr>
        <p:txBody>
          <a:bodyPr>
            <a:normAutofit/>
          </a:bodyPr>
          <a:lstStyle/>
          <a:p>
            <a:r>
              <a:rPr lang="ru-RU" sz="3200">
                <a:latin typeface="Bahnschrift" panose="020B0502040204020203" pitchFamily="34" charset="0"/>
              </a:rPr>
              <a:t>Художник </a:t>
            </a:r>
            <a:br>
              <a:rPr lang="ru-RU" sz="3200">
                <a:latin typeface="Bahnschrift" panose="020B0502040204020203" pitchFamily="34" charset="0"/>
              </a:rPr>
            </a:br>
            <a:r>
              <a:rPr lang="ru-RU" sz="3200">
                <a:latin typeface="Bahnschrift" panose="020B0502040204020203" pitchFamily="34" charset="0"/>
              </a:rPr>
              <a:t>по костюмам</a:t>
            </a:r>
          </a:p>
        </p:txBody>
      </p:sp>
      <p:pic>
        <p:nvPicPr>
          <p:cNvPr id="16386" name="Picture 2" descr="http://opis.pro/wp-content/uploads/2017/10/hud-kocty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0" t="13051" r="12979" b="10547"/>
          <a:stretch>
            <a:fillRect/>
          </a:stretch>
        </p:blipFill>
        <p:spPr bwMode="auto">
          <a:xfrm>
            <a:off x="5507361" y="922713"/>
            <a:ext cx="6388151" cy="497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myaltai.com/wp-content/uploads/2015/08/altay11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4"/>
          <a:stretch>
            <a:fillRect/>
          </a:stretch>
        </p:blipFill>
        <p:spPr bwMode="auto">
          <a:xfrm>
            <a:off x="427275" y="2093976"/>
            <a:ext cx="4771503" cy="380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35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 театрального героя</a:t>
            </a:r>
          </a:p>
        </p:txBody>
      </p:sp>
    </p:spTree>
    <p:extLst>
      <p:ext uri="{BB962C8B-B14F-4D97-AF65-F5344CB8AC3E}">
        <p14:creationId xmlns:p14="http://schemas.microsoft.com/office/powerpoint/2010/main" val="396317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284" y="468006"/>
            <a:ext cx="10058400" cy="1609344"/>
          </a:xfrm>
        </p:spPr>
        <p:txBody>
          <a:bodyPr>
            <a:normAutofit/>
          </a:bodyPr>
          <a:lstStyle/>
          <a:p>
            <a:r>
              <a:rPr lang="ru-RU" sz="3600">
                <a:latin typeface="Bahnschrift" panose="020B0502040204020203" pitchFamily="34" charset="0"/>
              </a:rPr>
              <a:t>Кошки</a:t>
            </a:r>
          </a:p>
        </p:txBody>
      </p:sp>
      <p:pic>
        <p:nvPicPr>
          <p:cNvPr id="7" name="Picture 12" descr="Ð¤Ð¸Ð½Ð°Ð»ÑÐ½Ð°Ñ ÑÐ°ÑÑÑ Ð¼ÑÐ·Ð¸ÐºÐ»Ð°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" t="26710" r="-151" b="-212"/>
          <a:stretch>
            <a:fillRect/>
          </a:stretch>
        </p:blipFill>
        <p:spPr bwMode="auto">
          <a:xfrm>
            <a:off x="583749" y="3081528"/>
            <a:ext cx="6880628" cy="3590732"/>
          </a:xfrm>
          <a:prstGeom prst="rect">
            <a:avLst/>
          </a:prstGeom>
          <a:noFill/>
        </p:spPr>
      </p:pic>
      <p:pic>
        <p:nvPicPr>
          <p:cNvPr id="9" name="Picture 10" descr="ÐÐ¾ÑÐºÐ°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5831" y="115685"/>
            <a:ext cx="3948546" cy="2876895"/>
          </a:xfrm>
          <a:prstGeom prst="rect">
            <a:avLst/>
          </a:prstGeom>
          <a:noFill/>
        </p:spPr>
      </p:pic>
      <p:pic>
        <p:nvPicPr>
          <p:cNvPr id="17412" name="Picture 4" descr="https://b1.culture.ru/c/52317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1" r="25391"/>
          <a:stretch>
            <a:fillRect/>
          </a:stretch>
        </p:blipFill>
        <p:spPr bwMode="auto">
          <a:xfrm>
            <a:off x="7715037" y="115685"/>
            <a:ext cx="4181303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97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>
                <a:latin typeface="Bahnschrift" panose="020B0502040204020203" pitchFamily="34" charset="0"/>
              </a:rPr>
              <a:t>Царевна-</a:t>
            </a:r>
            <a:br>
              <a:rPr lang="ru-RU" sz="3600">
                <a:latin typeface="Bahnschrift" panose="020B0502040204020203" pitchFamily="34" charset="0"/>
              </a:rPr>
            </a:br>
            <a:r>
              <a:rPr lang="ru-RU" sz="3600">
                <a:latin typeface="Bahnschrift" panose="020B0502040204020203" pitchFamily="34" charset="0"/>
              </a:rPr>
              <a:t>лягушка</a:t>
            </a:r>
          </a:p>
        </p:txBody>
      </p:sp>
      <p:pic>
        <p:nvPicPr>
          <p:cNvPr id="5" name="Объект 4" descr="http://otradnoe.mukckd.ru/files/32/31/IMG_0281_0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1" r="16956"/>
          <a:stretch>
            <a:fillRect/>
          </a:stretch>
        </p:blipFill>
        <p:spPr bwMode="auto">
          <a:xfrm>
            <a:off x="1069848" y="1932941"/>
            <a:ext cx="3564467" cy="405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3" descr="https://www.2do2go.ru/uploads/ca10a23aa9f2bd5305b3dd931a18914b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7416" r="9753"/>
          <a:stretch>
            <a:fillRect/>
          </a:stretch>
        </p:blipFill>
        <p:spPr bwMode="auto">
          <a:xfrm>
            <a:off x="4979324" y="1067441"/>
            <a:ext cx="6916189" cy="491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071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659" y="201999"/>
            <a:ext cx="10058400" cy="1609344"/>
          </a:xfrm>
        </p:spPr>
        <p:txBody>
          <a:bodyPr>
            <a:normAutofit/>
          </a:bodyPr>
          <a:lstStyle/>
          <a:p>
            <a:r>
              <a:rPr lang="ru-RU" sz="3600">
                <a:latin typeface="Bahnschrift" panose="020B0502040204020203" pitchFamily="34" charset="0"/>
              </a:rPr>
              <a:t>Сыновья царя (царевна-лягушка)</a:t>
            </a:r>
          </a:p>
        </p:txBody>
      </p:sp>
      <p:pic>
        <p:nvPicPr>
          <p:cNvPr id="4" name="Объект 3" descr="https://www.culture.ru/storage/images/200885bb2b5ae6940cc61ec949af61aa/c23eddede715851facd43d01447d0667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4632" y="1423939"/>
            <a:ext cx="6935182" cy="462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3" descr="https://all.culture.ru/uploads/6316a48b7d5496d389c05acced224ee8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" r="34414"/>
          <a:stretch>
            <a:fillRect/>
          </a:stretch>
        </p:blipFill>
        <p:spPr bwMode="auto">
          <a:xfrm>
            <a:off x="332509" y="1424941"/>
            <a:ext cx="4193272" cy="46224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272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730" y="641741"/>
            <a:ext cx="10058400" cy="1609344"/>
          </a:xfrm>
        </p:spPr>
        <p:txBody>
          <a:bodyPr>
            <a:normAutofit/>
          </a:bodyPr>
          <a:lstStyle/>
          <a:p>
            <a:r>
              <a:rPr lang="ru-RU" sz="3600">
                <a:latin typeface="Bahnschrift" panose="020B0502040204020203" pitchFamily="34" charset="0"/>
              </a:rPr>
              <a:t>Красная шапочка </a:t>
            </a:r>
            <a:br>
              <a:rPr lang="ru-RU" sz="3600">
                <a:latin typeface="Bahnschrift" panose="020B0502040204020203" pitchFamily="34" charset="0"/>
              </a:rPr>
            </a:br>
            <a:r>
              <a:rPr lang="ru-RU" sz="3600">
                <a:latin typeface="Bahnschrift" panose="020B0502040204020203" pitchFamily="34" charset="0"/>
              </a:rPr>
              <a:t>и волк</a:t>
            </a:r>
          </a:p>
        </p:txBody>
      </p:sp>
      <p:pic>
        <p:nvPicPr>
          <p:cNvPr id="4" name="Picture 18" descr="https://ruspekh.ru/images/articles/53374/kadr/2018_01_24-035-17_003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" t="190" r="6922" b="-190"/>
          <a:stretch>
            <a:fillRect/>
          </a:stretch>
        </p:blipFill>
        <p:spPr bwMode="auto">
          <a:xfrm>
            <a:off x="5411930" y="964275"/>
            <a:ext cx="6546616" cy="4767349"/>
          </a:xfrm>
          <a:prstGeom prst="rect">
            <a:avLst/>
          </a:prstGeom>
          <a:noFill/>
        </p:spPr>
      </p:pic>
      <p:pic>
        <p:nvPicPr>
          <p:cNvPr id="5" name="Picture 16" descr="https://nv.citifox.ru/wp-content/uploads/2017/02/ntyscigeelkwig-kudfwjzlcwqspb-ntqbnptp-ya.uclfzuljopokyn_DSC9515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" t="489" r="324" b="-489"/>
          <a:stretch>
            <a:fillRect/>
          </a:stretch>
        </p:blipFill>
        <p:spPr bwMode="auto">
          <a:xfrm>
            <a:off x="382730" y="2251085"/>
            <a:ext cx="4879915" cy="3398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720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3" descr="https://all.culture.ru/uploads/4a449a259188fb185316d38161a256b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5598" y="346749"/>
            <a:ext cx="8427616" cy="5522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Объект 3" descr="https://gorodskoyportal.ru/kazan/pictures/posters/44508/44508_3_yandex2.jpg?1470248743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51315">
            <a:off x="626154" y="552941"/>
            <a:ext cx="6715587" cy="4477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3" descr="http://itd2.mycdn.me/image?id=861869769911&amp;t=20&amp;plc=WEB&amp;tkn=*0xqEtQQfS72d5SuiQPmXEz47q8s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361320">
            <a:off x="5298108" y="351675"/>
            <a:ext cx="6467925" cy="44210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188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751" y="451782"/>
            <a:ext cx="10058400" cy="1609344"/>
          </a:xfrm>
        </p:spPr>
        <p:txBody>
          <a:bodyPr>
            <a:normAutofit/>
          </a:bodyPr>
          <a:lstStyle/>
          <a:p>
            <a:r>
              <a:rPr lang="ru-RU" sz="3600">
                <a:latin typeface="Bahnschrift" panose="020B0502040204020203" pitchFamily="34" charset="0"/>
              </a:rPr>
              <a:t>Красная шапочка </a:t>
            </a:r>
            <a:br>
              <a:rPr lang="ru-RU" sz="3600">
                <a:latin typeface="Bahnschrift" panose="020B0502040204020203" pitchFamily="34" charset="0"/>
              </a:rPr>
            </a:br>
            <a:r>
              <a:rPr lang="ru-RU" sz="3600">
                <a:latin typeface="Bahnschrift" panose="020B0502040204020203" pitchFamily="34" charset="0"/>
              </a:rPr>
              <a:t>и волк</a:t>
            </a:r>
          </a:p>
        </p:txBody>
      </p:sp>
      <p:pic>
        <p:nvPicPr>
          <p:cNvPr id="6" name="Picture 4" descr="https://kudago.com/media/images/event/90/b3/90b38853f269bf3b4caa205f4e3c5034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2867" y="758952"/>
            <a:ext cx="7270463" cy="484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kudago.com/media/images/event/38/be/38be6ec7988a7897cf261fd23b43c2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751" y="2299814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tyz.kharkov.ua/wp-content/uploads/2016/04/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7795" y="2927239"/>
            <a:ext cx="5422503" cy="361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24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Практическая работа!</a:t>
            </a:r>
          </a:p>
        </p:txBody>
      </p:sp>
    </p:spTree>
    <p:extLst>
      <p:ext uri="{BB962C8B-B14F-4D97-AF65-F5344CB8AC3E}">
        <p14:creationId xmlns:p14="http://schemas.microsoft.com/office/powerpoint/2010/main" val="293414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8985760"/>
              </p:ext>
            </p:extLst>
          </p:nvPr>
        </p:nvGraphicFramePr>
        <p:xfrm>
          <a:off x="6305088" y="594447"/>
          <a:ext cx="42037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20571120" imgH="26488799" progId="Photoshop.Image.13">
                  <p:embed/>
                </p:oleObj>
              </mc:Choice>
              <mc:Fallback>
                <p:oleObj name="Image" r:id="rId3" imgW="20571120" imgH="26488799" progId="Photoshop.Image.1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5088" y="594447"/>
                        <a:ext cx="42037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408351"/>
              </p:ext>
            </p:extLst>
          </p:nvPr>
        </p:nvGraphicFramePr>
        <p:xfrm>
          <a:off x="1383955" y="594446"/>
          <a:ext cx="42037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20571120" imgH="26488799" progId="Photoshop.Image.13">
                  <p:embed/>
                </p:oleObj>
              </mc:Choice>
              <mc:Fallback>
                <p:oleObj name="Image" r:id="rId5" imgW="20571120" imgH="26488799" progId="Photoshop.Image.1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83955" y="594446"/>
                        <a:ext cx="42037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276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099966"/>
              </p:ext>
            </p:extLst>
          </p:nvPr>
        </p:nvGraphicFramePr>
        <p:xfrm>
          <a:off x="1267575" y="594447"/>
          <a:ext cx="42037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20571120" imgH="26488799" progId="Photoshop.Image.13">
                  <p:embed/>
                </p:oleObj>
              </mc:Choice>
              <mc:Fallback>
                <p:oleObj name="Image" r:id="rId3" imgW="20571120" imgH="26488799" progId="Photoshop.Image.1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lum bright="9000" contrast="17000"/>
                      </a:blip>
                      <a:stretch>
                        <a:fillRect/>
                      </a:stretch>
                    </p:blipFill>
                    <p:spPr>
                      <a:xfrm>
                        <a:off x="1267575" y="594447"/>
                        <a:ext cx="42037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" name="Picture 2" descr="https://pp.userapi.com/c855436/v855436114/69f9b/rGoRcZVytX4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7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8045" y="594447"/>
            <a:ext cx="4063603" cy="541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00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9="http://schemas.microsoft.com/office/powerpoint/2015/09/main" xmlns:p15="http://schemas.microsoft.com/office/powerpoint/2012/main" xmlns:a14="http://schemas.microsoft.com/office/drawing/2010/main"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Красный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Дерево">
      <a:majorFont>
        <a:latin typeface="Rockwell Condensed" panose="02060603050405020104"/>
        <a:ea typeface="Arial"/>
        <a:cs typeface="Arial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Arial"/>
        <a:cs typeface="Arial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Тема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Arial"/>
        <a:cs typeface="Arial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Arial"/>
        <a:cs typeface="Arial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Arial"/>
        <a:cs typeface="Arial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Arial"/>
        <a:cs typeface="Arial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1966</TotalTime>
  <Words>137</Words>
  <Application>Microsoft Office PowerPoint</Application>
  <PresentationFormat>Широкоэкранный</PresentationFormat>
  <Paragraphs>55</Paragraphs>
  <Slides>19</Slides>
  <Notes>19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Bahnschrift</vt:lpstr>
      <vt:lpstr>Cambria</vt:lpstr>
      <vt:lpstr>Rockwell</vt:lpstr>
      <vt:lpstr>Rockwell Condensed</vt:lpstr>
      <vt:lpstr>Wingdings</vt:lpstr>
      <vt:lpstr>Дерево</vt:lpstr>
      <vt:lpstr>Image</vt:lpstr>
      <vt:lpstr>Урок изобразительного искусства</vt:lpstr>
      <vt:lpstr>Презентация PowerPoint</vt:lpstr>
      <vt:lpstr>Художник и театр</vt:lpstr>
      <vt:lpstr>Греческий театр</vt:lpstr>
      <vt:lpstr>Греческий театр</vt:lpstr>
      <vt:lpstr>Русские обряды  и скоморохи</vt:lpstr>
      <vt:lpstr>Почему стоит посещать театр?</vt:lpstr>
      <vt:lpstr>Художник –  декоратор</vt:lpstr>
      <vt:lpstr>Художник  по костюмам</vt:lpstr>
      <vt:lpstr>Образ театрального героя</vt:lpstr>
      <vt:lpstr>Кошки</vt:lpstr>
      <vt:lpstr>Царевна- лягушка</vt:lpstr>
      <vt:lpstr>Сыновья царя (царевна-лягушка)</vt:lpstr>
      <vt:lpstr>Красная шапочка  и волк</vt:lpstr>
      <vt:lpstr>Презентация PowerPoint</vt:lpstr>
      <vt:lpstr>Красная шапочка  и волк</vt:lpstr>
      <vt:lpstr>Практическая работа!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Домашний</dc:creator>
  <cp:lastModifiedBy>Катя Чемоданова</cp:lastModifiedBy>
  <cp:revision>40</cp:revision>
  <cp:lastPrinted>2019-06-15T13:39:35Z</cp:lastPrinted>
  <dcterms:created xsi:type="dcterms:W3CDTF">2019-06-08T12:42:53Z</dcterms:created>
  <dcterms:modified xsi:type="dcterms:W3CDTF">2026-09-09T10:07:43Z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